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Slab"/>
      <p:regular r:id="rId13"/>
      <p:bold r:id="rId14"/>
    </p:embeddedFon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Slab-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font" Target="fonts/RobotoSlab-bold.fntdata"/><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fab41ffcf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fab41ffcf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fab41ffcf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fab41ffcf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fab41ffcf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fab41ffcf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fab41ffcf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fab41ffcf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 Presents :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fab41ffcf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fab41ffcf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 Presents :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ab41ffcf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ab41ffcf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britannica.com/technology/COBOL" TargetMode="External"/><Relationship Id="rId4" Type="http://schemas.openxmlformats.org/officeDocument/2006/relationships/hyperlink" Target="https://www.ibm.com/topics/cobo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3"/>
          <p:cNvSpPr txBox="1"/>
          <p:nvPr>
            <p:ph type="ctrTitle"/>
          </p:nvPr>
        </p:nvSpPr>
        <p:spPr>
          <a:xfrm>
            <a:off x="1875050" y="840825"/>
            <a:ext cx="5183700" cy="2091900"/>
          </a:xfrm>
          <a:prstGeom prst="rect">
            <a:avLst/>
          </a:prstGeom>
          <a:gradFill>
            <a:gsLst>
              <a:gs pos="0">
                <a:srgbClr val="006AA7"/>
              </a:gs>
              <a:gs pos="100000">
                <a:srgbClr val="021723"/>
              </a:gs>
            </a:gsLst>
            <a:lin ang="5400012" scaled="0"/>
          </a:grad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i="1" lang="en">
                <a:solidFill>
                  <a:srgbClr val="FFFF00"/>
                </a:solidFill>
              </a:rPr>
              <a:t>COBOL</a:t>
            </a:r>
            <a:r>
              <a:rPr lang="en">
                <a:solidFill>
                  <a:srgbClr val="FFFF00"/>
                </a:solidFill>
              </a:rPr>
              <a:t>: The L</a:t>
            </a:r>
            <a:r>
              <a:rPr lang="en">
                <a:solidFill>
                  <a:srgbClr val="FFFF00"/>
                </a:solidFill>
              </a:rPr>
              <a:t>anguage</a:t>
            </a:r>
            <a:r>
              <a:rPr lang="en">
                <a:solidFill>
                  <a:srgbClr val="FFFF00"/>
                </a:solidFill>
              </a:rPr>
              <a:t> that Changed the World of B</a:t>
            </a:r>
            <a:r>
              <a:rPr lang="en">
                <a:solidFill>
                  <a:srgbClr val="FFFF00"/>
                </a:solidFill>
              </a:rPr>
              <a:t>usiness</a:t>
            </a:r>
            <a:r>
              <a:rPr lang="en">
                <a:solidFill>
                  <a:srgbClr val="FFFF00"/>
                </a:solidFill>
              </a:rPr>
              <a:t> </a:t>
            </a:r>
            <a:endParaRPr>
              <a:solidFill>
                <a:srgbClr val="FFFF00"/>
              </a:solidFill>
            </a:endParaRPr>
          </a:p>
        </p:txBody>
      </p:sp>
      <p:sp>
        <p:nvSpPr>
          <p:cNvPr id="64" name="Google Shape;64;p13"/>
          <p:cNvSpPr txBox="1"/>
          <p:nvPr>
            <p:ph idx="1" type="subTitle"/>
          </p:nvPr>
        </p:nvSpPr>
        <p:spPr>
          <a:xfrm>
            <a:off x="1680302" y="3702400"/>
            <a:ext cx="5783400" cy="909000"/>
          </a:xfrm>
          <a:prstGeom prst="rect">
            <a:avLst/>
          </a:prstGeom>
          <a:gradFill>
            <a:gsLst>
              <a:gs pos="0">
                <a:srgbClr val="006AA7"/>
              </a:gs>
              <a:gs pos="100000">
                <a:srgbClr val="021723"/>
              </a:gs>
            </a:gsLst>
            <a:path path="circle">
              <a:fillToRect b="50%" l="50%" r="50%" t="50%"/>
            </a:path>
            <a:tileRect/>
          </a:gradFill>
        </p:spPr>
        <p:txBody>
          <a:bodyPr anchorCtr="0" anchor="t" bIns="91425" lIns="91425" spcFirstLastPara="1" rIns="91425" wrap="square" tIns="91425">
            <a:normAutofit fontScale="77500"/>
          </a:bodyPr>
          <a:lstStyle/>
          <a:p>
            <a:pPr indent="0" lvl="0" marL="0" rtl="0" algn="ctr">
              <a:spcBef>
                <a:spcPts val="0"/>
              </a:spcBef>
              <a:spcAft>
                <a:spcPts val="0"/>
              </a:spcAft>
              <a:buNone/>
            </a:pPr>
            <a:r>
              <a:rPr lang="en">
                <a:solidFill>
                  <a:srgbClr val="FFFF00"/>
                </a:solidFill>
              </a:rPr>
              <a:t>Written and researched by Connor Schuetz, Charles Serrao, Mateo Jacome, and Zoe Astifidis</a:t>
            </a:r>
            <a:endParaRPr>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Who Invented it?</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Cobol is a programming language created in the year 1960. </a:t>
            </a:r>
            <a:endParaRPr sz="1700"/>
          </a:p>
          <a:p>
            <a:pPr indent="-336550" lvl="0" marL="457200" rtl="0" algn="l">
              <a:spcBef>
                <a:spcPts val="0"/>
              </a:spcBef>
              <a:spcAft>
                <a:spcPts val="0"/>
              </a:spcAft>
              <a:buSzPts val="1700"/>
              <a:buChar char="●"/>
            </a:pPr>
            <a:r>
              <a:rPr lang="en" sz="1700"/>
              <a:t>It was designed by the corporation CODASYL Committee (Conference on Data Systems Languages). (China, Goodwin, 2024)</a:t>
            </a:r>
            <a:endParaRPr sz="1700"/>
          </a:p>
          <a:p>
            <a:pPr indent="0" lvl="0" marL="0" rtl="0" algn="l">
              <a:spcBef>
                <a:spcPts val="1200"/>
              </a:spcBef>
              <a:spcAft>
                <a:spcPts val="1200"/>
              </a:spcAft>
              <a:buNone/>
            </a:pPr>
            <a:r>
              <a:t/>
            </a:r>
            <a:endParaRPr sz="1400">
              <a:solidFill>
                <a:srgbClr val="000000"/>
              </a:solidFill>
              <a:highlight>
                <a:srgbClr val="FFFFFF"/>
              </a:highlight>
              <a:latin typeface="Times New Roman"/>
              <a:ea typeface="Times New Roman"/>
              <a:cs typeface="Times New Roman"/>
              <a:sym typeface="Times New Roman"/>
            </a:endParaRPr>
          </a:p>
        </p:txBody>
      </p:sp>
      <p:pic>
        <p:nvPicPr>
          <p:cNvPr id="71" name="Google Shape;71;p14"/>
          <p:cNvPicPr preferRelativeResize="0"/>
          <p:nvPr/>
        </p:nvPicPr>
        <p:blipFill>
          <a:blip r:embed="rId3">
            <a:alphaModFix/>
          </a:blip>
          <a:stretch>
            <a:fillRect/>
          </a:stretch>
        </p:blipFill>
        <p:spPr>
          <a:xfrm>
            <a:off x="7385100" y="215397"/>
            <a:ext cx="1466476" cy="1171349"/>
          </a:xfrm>
          <a:prstGeom prst="rect">
            <a:avLst/>
          </a:prstGeom>
          <a:noFill/>
          <a:ln cap="flat" cmpd="sng" w="114300">
            <a:solidFill>
              <a:srgbClr val="FFFF00"/>
            </a:solidFill>
            <a:prstDash val="solid"/>
            <a:round/>
            <a:headEnd len="sm" w="sm" type="none"/>
            <a:tailEnd len="sm" w="sm" type="none"/>
          </a:ln>
        </p:spPr>
      </p:pic>
      <p:pic>
        <p:nvPicPr>
          <p:cNvPr id="72" name="Google Shape;72;p14"/>
          <p:cNvPicPr preferRelativeResize="0"/>
          <p:nvPr/>
        </p:nvPicPr>
        <p:blipFill>
          <a:blip r:embed="rId4">
            <a:alphaModFix/>
          </a:blip>
          <a:stretch>
            <a:fillRect/>
          </a:stretch>
        </p:blipFill>
        <p:spPr>
          <a:xfrm>
            <a:off x="459498" y="3140100"/>
            <a:ext cx="2454501" cy="1673149"/>
          </a:xfrm>
          <a:prstGeom prst="rect">
            <a:avLst/>
          </a:prstGeom>
          <a:noFill/>
          <a:ln cap="flat" cmpd="sng" w="114300">
            <a:solidFill>
              <a:srgbClr val="FFFF00"/>
            </a:solidFill>
            <a:prstDash val="solid"/>
            <a:round/>
            <a:headEnd len="sm" w="sm" type="none"/>
            <a:tailEnd len="sm" w="sm" type="none"/>
          </a:ln>
        </p:spPr>
      </p:pic>
      <p:pic>
        <p:nvPicPr>
          <p:cNvPr id="73" name="Google Shape;73;p14"/>
          <p:cNvPicPr preferRelativeResize="0"/>
          <p:nvPr/>
        </p:nvPicPr>
        <p:blipFill>
          <a:blip r:embed="rId5">
            <a:alphaModFix/>
          </a:blip>
          <a:stretch>
            <a:fillRect/>
          </a:stretch>
        </p:blipFill>
        <p:spPr>
          <a:xfrm>
            <a:off x="6354425" y="2971200"/>
            <a:ext cx="2401669" cy="1673150"/>
          </a:xfrm>
          <a:prstGeom prst="rect">
            <a:avLst/>
          </a:prstGeom>
          <a:noFill/>
          <a:ln cap="flat" cmpd="sng" w="114300">
            <a:solidFill>
              <a:srgbClr val="FFFF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87900" y="618400"/>
            <a:ext cx="45747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COBOL was the solution for…</a:t>
            </a:r>
            <a:endParaRPr/>
          </a:p>
        </p:txBody>
      </p:sp>
      <p:sp>
        <p:nvSpPr>
          <p:cNvPr id="79" name="Google Shape;79;p15"/>
          <p:cNvSpPr txBox="1"/>
          <p:nvPr>
            <p:ph idx="1" type="body"/>
          </p:nvPr>
        </p:nvSpPr>
        <p:spPr>
          <a:xfrm>
            <a:off x="210200" y="1416375"/>
            <a:ext cx="43245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Cobol was designed with the intent in mind to have the ability to run on multiple different types of computer systems. Cobol was one of the first languages to incorporate English instead of machine code as was usual in many of the other programming languages of the time. (Kidwell, 2010)</a:t>
            </a:r>
            <a:endParaRPr sz="2100"/>
          </a:p>
        </p:txBody>
      </p:sp>
      <p:pic>
        <p:nvPicPr>
          <p:cNvPr id="80" name="Google Shape;80;p15"/>
          <p:cNvPicPr preferRelativeResize="0"/>
          <p:nvPr/>
        </p:nvPicPr>
        <p:blipFill rotWithShape="1">
          <a:blip r:embed="rId3">
            <a:alphaModFix/>
          </a:blip>
          <a:srcRect b="0" l="4360" r="-4360" t="0"/>
          <a:stretch/>
        </p:blipFill>
        <p:spPr>
          <a:xfrm>
            <a:off x="4641750" y="0"/>
            <a:ext cx="470422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It was H</a:t>
            </a:r>
            <a:r>
              <a:rPr lang="en"/>
              <a:t>uge</a:t>
            </a:r>
            <a:r>
              <a:rPr lang="en"/>
              <a:t> </a:t>
            </a:r>
            <a:r>
              <a:rPr lang="en"/>
              <a:t>Success</a:t>
            </a:r>
            <a:r>
              <a:rPr lang="en"/>
              <a:t>!</a:t>
            </a:r>
            <a:endParaRPr/>
          </a:p>
        </p:txBody>
      </p:sp>
      <p:sp>
        <p:nvSpPr>
          <p:cNvPr id="86" name="Google Shape;86;p16"/>
          <p:cNvSpPr txBox="1"/>
          <p:nvPr>
            <p:ph idx="1" type="body"/>
          </p:nvPr>
        </p:nvSpPr>
        <p:spPr>
          <a:xfrm>
            <a:off x="387900" y="1489825"/>
            <a:ext cx="41841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What made COBOL so successful?</a:t>
            </a:r>
            <a:endParaRPr sz="1600">
              <a:latin typeface="Times New Roman"/>
              <a:ea typeface="Times New Roman"/>
              <a:cs typeface="Times New Roman"/>
              <a:sym typeface="Times New Roman"/>
            </a:endParaRPr>
          </a:p>
          <a:p>
            <a:pPr indent="-330200" lvl="0" marL="457200" rtl="0" algn="l">
              <a:spcBef>
                <a:spcPts val="1200"/>
              </a:spcBef>
              <a:spcAft>
                <a:spcPts val="0"/>
              </a:spcAft>
              <a:buSzPts val="1600"/>
              <a:buFont typeface="Times New Roman"/>
              <a:buChar char="●"/>
            </a:pPr>
            <a:r>
              <a:rPr lang="en" sz="1600">
                <a:latin typeface="Times New Roman"/>
                <a:ea typeface="Times New Roman"/>
                <a:cs typeface="Times New Roman"/>
                <a:sym typeface="Times New Roman"/>
              </a:rPr>
              <a:t>Ability to run on more than 1 type of computer</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Syntax looks like english--easy to understand!</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Ability to track and organize data--data types were strings of </a:t>
            </a:r>
            <a:r>
              <a:rPr lang="en" sz="1600">
                <a:latin typeface="Times New Roman"/>
                <a:ea typeface="Times New Roman"/>
                <a:cs typeface="Times New Roman"/>
                <a:sym typeface="Times New Roman"/>
              </a:rPr>
              <a:t>characters</a:t>
            </a:r>
            <a:r>
              <a:rPr lang="en" sz="1600">
                <a:latin typeface="Times New Roman"/>
                <a:ea typeface="Times New Roman"/>
                <a:cs typeface="Times New Roman"/>
                <a:sym typeface="Times New Roman"/>
              </a:rPr>
              <a:t> and numbers.</a:t>
            </a:r>
            <a:endParaRPr sz="1600">
              <a:latin typeface="Times New Roman"/>
              <a:ea typeface="Times New Roman"/>
              <a:cs typeface="Times New Roman"/>
              <a:sym typeface="Times New Roman"/>
            </a:endParaRPr>
          </a:p>
        </p:txBody>
      </p:sp>
      <p:pic>
        <p:nvPicPr>
          <p:cNvPr id="87" name="Google Shape;87;p16"/>
          <p:cNvPicPr preferRelativeResize="0"/>
          <p:nvPr/>
        </p:nvPicPr>
        <p:blipFill rotWithShape="1">
          <a:blip r:embed="rId3">
            <a:alphaModFix/>
          </a:blip>
          <a:srcRect b="0" l="0" r="21148" t="0"/>
          <a:stretch/>
        </p:blipFill>
        <p:spPr>
          <a:xfrm>
            <a:off x="4572000" y="0"/>
            <a:ext cx="4571999" cy="5143500"/>
          </a:xfrm>
          <a:prstGeom prst="rect">
            <a:avLst/>
          </a:prstGeom>
          <a:noFill/>
          <a:ln cap="flat" cmpd="sng" w="28575">
            <a:solidFill>
              <a:schemeClr val="accent6"/>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Is its still alive today?</a:t>
            </a:r>
            <a:endParaRPr/>
          </a:p>
        </p:txBody>
      </p:sp>
      <p:sp>
        <p:nvSpPr>
          <p:cNvPr id="93" name="Google Shape;93;p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COBOL</a:t>
            </a:r>
            <a:r>
              <a:rPr lang="en"/>
              <a:t> is still in use by financial institutions and government agencies. Notable companies are:</a:t>
            </a:r>
            <a:endParaRPr/>
          </a:p>
          <a:p>
            <a:pPr indent="-342900" lvl="0" marL="457200" rtl="0" algn="l">
              <a:spcBef>
                <a:spcPts val="1200"/>
              </a:spcBef>
              <a:spcAft>
                <a:spcPts val="0"/>
              </a:spcAft>
              <a:buSzPts val="1800"/>
              <a:buChar char="●"/>
            </a:pPr>
            <a:r>
              <a:rPr lang="en"/>
              <a:t>USAA</a:t>
            </a:r>
            <a:endParaRPr/>
          </a:p>
          <a:p>
            <a:pPr indent="-342900" lvl="0" marL="457200" rtl="0" algn="l">
              <a:spcBef>
                <a:spcPts val="0"/>
              </a:spcBef>
              <a:spcAft>
                <a:spcPts val="0"/>
              </a:spcAft>
              <a:buSzPts val="1800"/>
              <a:buChar char="●"/>
            </a:pPr>
            <a:r>
              <a:rPr lang="en"/>
              <a:t>IBM</a:t>
            </a:r>
            <a:endParaRPr/>
          </a:p>
          <a:p>
            <a:pPr indent="-342900" lvl="0" marL="457200" rtl="0" algn="l">
              <a:spcBef>
                <a:spcPts val="0"/>
              </a:spcBef>
              <a:spcAft>
                <a:spcPts val="0"/>
              </a:spcAft>
              <a:buSzPts val="1800"/>
              <a:buChar char="●"/>
            </a:pPr>
            <a:r>
              <a:rPr lang="en"/>
              <a:t>JPMorgan Chase </a:t>
            </a:r>
            <a:endParaRPr/>
          </a:p>
          <a:p>
            <a:pPr indent="-342900" lvl="0" marL="457200" rtl="0" algn="l">
              <a:spcBef>
                <a:spcPts val="0"/>
              </a:spcBef>
              <a:spcAft>
                <a:spcPts val="0"/>
              </a:spcAft>
              <a:buSzPts val="1800"/>
              <a:buChar char="●"/>
            </a:pPr>
            <a:r>
              <a:rPr lang="en"/>
              <a:t>Heise Online</a:t>
            </a:r>
            <a:endParaRPr/>
          </a:p>
          <a:p>
            <a:pPr indent="0" lvl="0" marL="0" rtl="0" algn="l">
              <a:spcBef>
                <a:spcPts val="1200"/>
              </a:spcBef>
              <a:spcAft>
                <a:spcPts val="1200"/>
              </a:spcAft>
              <a:buNone/>
            </a:pPr>
            <a:r>
              <a:rPr lang="en" sz="1100"/>
              <a:t>Sourced from (“COBOL”)</a:t>
            </a:r>
            <a:endParaRPr sz="1100"/>
          </a:p>
        </p:txBody>
      </p:sp>
      <p:pic>
        <p:nvPicPr>
          <p:cNvPr id="94" name="Google Shape;94;p17"/>
          <p:cNvPicPr preferRelativeResize="0"/>
          <p:nvPr/>
        </p:nvPicPr>
        <p:blipFill>
          <a:blip r:embed="rId3">
            <a:alphaModFix/>
          </a:blip>
          <a:stretch>
            <a:fillRect/>
          </a:stretch>
        </p:blipFill>
        <p:spPr>
          <a:xfrm>
            <a:off x="3910926" y="1981825"/>
            <a:ext cx="1990702" cy="1321951"/>
          </a:xfrm>
          <a:prstGeom prst="rect">
            <a:avLst/>
          </a:prstGeom>
          <a:noFill/>
          <a:ln>
            <a:noFill/>
          </a:ln>
        </p:spPr>
      </p:pic>
      <p:pic>
        <p:nvPicPr>
          <p:cNvPr id="95" name="Google Shape;95;p17"/>
          <p:cNvPicPr preferRelativeResize="0"/>
          <p:nvPr/>
        </p:nvPicPr>
        <p:blipFill>
          <a:blip r:embed="rId4">
            <a:alphaModFix/>
          </a:blip>
          <a:stretch>
            <a:fillRect/>
          </a:stretch>
        </p:blipFill>
        <p:spPr>
          <a:xfrm>
            <a:off x="5512375" y="2915625"/>
            <a:ext cx="1942625" cy="1090175"/>
          </a:xfrm>
          <a:prstGeom prst="rect">
            <a:avLst/>
          </a:prstGeom>
          <a:noFill/>
          <a:ln>
            <a:noFill/>
          </a:ln>
        </p:spPr>
      </p:pic>
      <p:pic>
        <p:nvPicPr>
          <p:cNvPr id="96" name="Google Shape;96;p17"/>
          <p:cNvPicPr preferRelativeResize="0"/>
          <p:nvPr/>
        </p:nvPicPr>
        <p:blipFill>
          <a:blip r:embed="rId5">
            <a:alphaModFix/>
          </a:blip>
          <a:stretch>
            <a:fillRect/>
          </a:stretch>
        </p:blipFill>
        <p:spPr>
          <a:xfrm>
            <a:off x="4811450" y="3813375"/>
            <a:ext cx="1090175" cy="109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Interesting</a:t>
            </a:r>
            <a:r>
              <a:rPr lang="en"/>
              <a:t> Facts</a:t>
            </a:r>
            <a:endParaRPr/>
          </a:p>
        </p:txBody>
      </p:sp>
      <p:sp>
        <p:nvSpPr>
          <p:cNvPr id="102" name="Google Shape;102;p18"/>
          <p:cNvSpPr txBox="1"/>
          <p:nvPr>
            <p:ph idx="1" type="body"/>
          </p:nvPr>
        </p:nvSpPr>
        <p:spPr>
          <a:xfrm>
            <a:off x="387900" y="1489825"/>
            <a:ext cx="4528800" cy="30789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More modern programming languages are being used replacing the legacy mainframes that use COBOL. This is a costly endeavor as 75% of rewrite programs on legacy COBOL systems fail to the cost.(Brunskill)</a:t>
            </a:r>
            <a:endParaRPr/>
          </a:p>
          <a:p>
            <a:pPr indent="-325755" lvl="0" marL="457200" rtl="0" algn="l">
              <a:spcBef>
                <a:spcPts val="0"/>
              </a:spcBef>
              <a:spcAft>
                <a:spcPts val="0"/>
              </a:spcAft>
              <a:buSzPct val="100000"/>
              <a:buChar char="●"/>
            </a:pPr>
            <a:r>
              <a:rPr lang="en"/>
              <a:t>220 billion lines of COBOL are still in use by businesses today. </a:t>
            </a:r>
            <a:endParaRPr/>
          </a:p>
          <a:p>
            <a:pPr indent="-325755" lvl="0" marL="457200" rtl="0" algn="l">
              <a:spcBef>
                <a:spcPts val="0"/>
              </a:spcBef>
              <a:spcAft>
                <a:spcPts val="0"/>
              </a:spcAft>
              <a:buSzPct val="100000"/>
              <a:buChar char="●"/>
            </a:pPr>
            <a:r>
              <a:rPr lang="en"/>
              <a:t>90% percent of Fortune 500 companies still use COBOL. It is still the force behind 95% of ATM transactions (Fehérvári, 2022)</a:t>
            </a:r>
            <a:endParaRPr/>
          </a:p>
          <a:p>
            <a:pPr indent="0" lvl="0" marL="0" rtl="0" algn="l">
              <a:spcBef>
                <a:spcPts val="1200"/>
              </a:spcBef>
              <a:spcAft>
                <a:spcPts val="1200"/>
              </a:spcAft>
              <a:buNone/>
            </a:pPr>
            <a:r>
              <a:t/>
            </a:r>
            <a:endParaRPr/>
          </a:p>
        </p:txBody>
      </p:sp>
      <p:pic>
        <p:nvPicPr>
          <p:cNvPr id="103" name="Google Shape;103;p18"/>
          <p:cNvPicPr preferRelativeResize="0"/>
          <p:nvPr/>
        </p:nvPicPr>
        <p:blipFill>
          <a:blip r:embed="rId3">
            <a:alphaModFix/>
          </a:blip>
          <a:stretch>
            <a:fillRect/>
          </a:stretch>
        </p:blipFill>
        <p:spPr>
          <a:xfrm>
            <a:off x="6192300" y="458021"/>
            <a:ext cx="2577725" cy="1337805"/>
          </a:xfrm>
          <a:prstGeom prst="rect">
            <a:avLst/>
          </a:prstGeom>
          <a:noFill/>
          <a:ln>
            <a:noFill/>
          </a:ln>
        </p:spPr>
      </p:pic>
      <p:pic>
        <p:nvPicPr>
          <p:cNvPr id="104" name="Google Shape;104;p18"/>
          <p:cNvPicPr preferRelativeResize="0"/>
          <p:nvPr/>
        </p:nvPicPr>
        <p:blipFill>
          <a:blip r:embed="rId4">
            <a:alphaModFix/>
          </a:blip>
          <a:stretch>
            <a:fillRect/>
          </a:stretch>
        </p:blipFill>
        <p:spPr>
          <a:xfrm>
            <a:off x="5135250" y="1971573"/>
            <a:ext cx="2751780" cy="1371400"/>
          </a:xfrm>
          <a:prstGeom prst="rect">
            <a:avLst/>
          </a:prstGeom>
          <a:noFill/>
          <a:ln>
            <a:noFill/>
          </a:ln>
        </p:spPr>
      </p:pic>
      <p:pic>
        <p:nvPicPr>
          <p:cNvPr id="105" name="Google Shape;105;p18"/>
          <p:cNvPicPr preferRelativeResize="0"/>
          <p:nvPr/>
        </p:nvPicPr>
        <p:blipFill>
          <a:blip r:embed="rId5">
            <a:alphaModFix/>
          </a:blip>
          <a:stretch>
            <a:fillRect/>
          </a:stretch>
        </p:blipFill>
        <p:spPr>
          <a:xfrm>
            <a:off x="6425425" y="3518722"/>
            <a:ext cx="2577725" cy="13714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111" name="Google Shape;111;p19"/>
          <p:cNvSpPr txBox="1"/>
          <p:nvPr>
            <p:ph idx="1" type="body"/>
          </p:nvPr>
        </p:nvSpPr>
        <p:spPr>
          <a:xfrm>
            <a:off x="162675" y="1241775"/>
            <a:ext cx="8889300" cy="39018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lang="en" sz="900">
                <a:latin typeface="Times New Roman"/>
                <a:ea typeface="Times New Roman"/>
                <a:cs typeface="Times New Roman"/>
                <a:sym typeface="Times New Roman"/>
              </a:rPr>
              <a:t>Brunskill, Vicki-Lynn, and Tr&amp;eacute;a Lavery. “What Is COBOL (Common Business Oriented Language)? Definition from Searchitoperations.” IT Operations, TechTarget, 8 Oct. 2021, www.techtarget.com/searchitoperations/definition/COBOL-Common-Business-Oriented-Language#:~:text=By%201970%2C%20COBOL%20had%20become,institutions%20and%20by%20government%20agencies.</a:t>
            </a:r>
            <a:endParaRPr sz="9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900">
                <a:latin typeface="Times New Roman"/>
                <a:ea typeface="Times New Roman"/>
                <a:cs typeface="Times New Roman"/>
                <a:sym typeface="Times New Roman"/>
              </a:rPr>
              <a:t> “COBOL.” Companies Using COBOL, Market Share, Customers and Competitors, discovery.hgdata.com/product/cobol. Accessed 28 Aug. 2024.</a:t>
            </a:r>
            <a:endParaRPr sz="9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900">
                <a:latin typeface="Times New Roman"/>
                <a:ea typeface="Times New Roman"/>
                <a:cs typeface="Times New Roman"/>
                <a:sym typeface="Times New Roman"/>
              </a:rPr>
              <a:t>Ferguson, A. (2019). </a:t>
            </a:r>
            <a:r>
              <a:rPr i="1" lang="en" sz="900">
                <a:latin typeface="Times New Roman"/>
                <a:ea typeface="Times New Roman"/>
                <a:cs typeface="Times New Roman"/>
                <a:sym typeface="Times New Roman"/>
              </a:rPr>
              <a:t>A History of Computer Programming Languages</a:t>
            </a:r>
            <a:r>
              <a:rPr lang="en" sz="900">
                <a:latin typeface="Times New Roman"/>
                <a:ea typeface="Times New Roman"/>
                <a:cs typeface="Times New Roman"/>
                <a:sym typeface="Times New Roman"/>
              </a:rPr>
              <a:t>. Brown.edu. https://cs.brown.edu/~adf/programming_languages.html</a:t>
            </a:r>
            <a:endParaRPr sz="9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900">
                <a:latin typeface="Times New Roman"/>
                <a:ea typeface="Times New Roman"/>
                <a:cs typeface="Times New Roman"/>
                <a:sym typeface="Times New Roman"/>
              </a:rPr>
              <a:t> Zoltán Fehérvári. (2022, August 24). </a:t>
            </a:r>
            <a:r>
              <a:rPr i="1" lang="en" sz="900">
                <a:latin typeface="Times New Roman"/>
                <a:ea typeface="Times New Roman"/>
                <a:cs typeface="Times New Roman"/>
                <a:sym typeface="Times New Roman"/>
              </a:rPr>
              <a:t>The Common Business Oriented Language (COBOL), which was designed largely for business purposes, is still alive and well, moving quietly among the major computer languages. Many believe it is on its way out.</a:t>
            </a:r>
            <a:r>
              <a:rPr lang="en" sz="900">
                <a:latin typeface="Times New Roman"/>
                <a:ea typeface="Times New Roman"/>
                <a:cs typeface="Times New Roman"/>
                <a:sym typeface="Times New Roman"/>
              </a:rPr>
              <a:t> Linkedin.com. https://www.linkedin.com/pulse/what-cobol-facts-you-didnt-know-zolt%C3%A1n-feh%C3%A9rv%C3%A1ri</a:t>
            </a:r>
            <a:endParaRPr sz="9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i="1" lang="en" sz="900">
                <a:latin typeface="Times New Roman"/>
                <a:ea typeface="Times New Roman"/>
                <a:cs typeface="Times New Roman"/>
                <a:sym typeface="Times New Roman"/>
              </a:rPr>
              <a:t>50 years of running COBOL</a:t>
            </a:r>
            <a:r>
              <a:rPr lang="en" sz="900">
                <a:latin typeface="Times New Roman"/>
                <a:ea typeface="Times New Roman"/>
                <a:cs typeface="Times New Roman"/>
                <a:sym typeface="Times New Roman"/>
              </a:rPr>
              <a:t>. (2010, December 6). Si.edu. https://americanhistory.si.edu/explore/stories/50-years-running-cobol</a:t>
            </a:r>
            <a:endParaRPr sz="9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i="1" lang="en" sz="900">
                <a:latin typeface="Times New Roman"/>
                <a:ea typeface="Times New Roman"/>
                <a:cs typeface="Times New Roman"/>
                <a:sym typeface="Times New Roman"/>
              </a:rPr>
              <a:t>COBOL | computer language</a:t>
            </a:r>
            <a:r>
              <a:rPr lang="en" sz="900">
                <a:latin typeface="Times New Roman"/>
                <a:ea typeface="Times New Roman"/>
                <a:cs typeface="Times New Roman"/>
                <a:sym typeface="Times New Roman"/>
              </a:rPr>
              <a:t>. (n.d.). Encyclopedia Britannica. </a:t>
            </a:r>
            <a:r>
              <a:rPr lang="en" sz="900" u="sng">
                <a:solidFill>
                  <a:schemeClr val="hlink"/>
                </a:solidFill>
                <a:latin typeface="Times New Roman"/>
                <a:ea typeface="Times New Roman"/>
                <a:cs typeface="Times New Roman"/>
                <a:sym typeface="Times New Roman"/>
                <a:hlinkClick r:id="rId3"/>
              </a:rPr>
              <a:t>https://www.britannica.com/technology/COBOL</a:t>
            </a:r>
            <a:endParaRPr sz="9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900">
                <a:latin typeface="Times New Roman"/>
                <a:ea typeface="Times New Roman"/>
                <a:cs typeface="Times New Roman"/>
                <a:sym typeface="Times New Roman"/>
              </a:rPr>
              <a:t>China, C. R., &amp; Goodwin, M. (2024, April 19). What is COBOL? Retrieved September 2, 2024, from </a:t>
            </a:r>
            <a:r>
              <a:rPr lang="en" sz="900" u="sng">
                <a:solidFill>
                  <a:schemeClr val="hlink"/>
                </a:solidFill>
                <a:latin typeface="Times New Roman"/>
                <a:ea typeface="Times New Roman"/>
                <a:cs typeface="Times New Roman"/>
                <a:sym typeface="Times New Roman"/>
                <a:hlinkClick r:id="rId4"/>
              </a:rPr>
              <a:t>https://www.ibm.com/topics/cobol</a:t>
            </a:r>
            <a:endParaRPr sz="9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900">
                <a:latin typeface="Times New Roman"/>
                <a:ea typeface="Times New Roman"/>
                <a:cs typeface="Times New Roman"/>
                <a:sym typeface="Times New Roman"/>
              </a:rPr>
              <a:t>Kidwell, P. (2010, December 6). 50 years of running COBOL. Smithsonian National Museum of American History. Retrieved September 1, 2024, from https://americanhistory.si.edu/explore/stories/50-years-running-cobol</a:t>
            </a:r>
            <a:endParaRPr sz="9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9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